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6" r:id="rId15"/>
    <p:sldId id="275" r:id="rId16"/>
    <p:sldId id="277" r:id="rId17"/>
    <p:sldId id="279" r:id="rId18"/>
    <p:sldId id="280" r:id="rId19"/>
    <p:sldId id="281" r:id="rId20"/>
    <p:sldId id="278" r:id="rId21"/>
    <p:sldId id="268" r:id="rId22"/>
    <p:sldId id="269" r:id="rId23"/>
    <p:sldId id="270" r:id="rId24"/>
    <p:sldId id="271" r:id="rId25"/>
    <p:sldId id="272" r:id="rId26"/>
  </p:sldIdLst>
  <p:sldSz cx="13004800" cy="97536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A3B999F5-2494-F24B-84A6-FD4E05079FA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73"/>
            <p14:sldId id="276"/>
            <p14:sldId id="275"/>
            <p14:sldId id="277"/>
            <p14:sldId id="279"/>
            <p14:sldId id="280"/>
            <p14:sldId id="281"/>
          </p14:sldIdLst>
        </p14:section>
        <p14:section name="Backup" id="{D7D5963F-BFAB-7443-8D5F-E74C65379B61}">
          <p14:sldIdLst>
            <p14:sldId id="278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84" d="100"/>
          <a:sy n="84" d="100"/>
        </p:scale>
        <p:origin x="1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734869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149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465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68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10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26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297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7386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859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9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04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573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7685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96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086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8771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07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5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2839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7415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5021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9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776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497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31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54063"/>
            <a:ext cx="5029200" cy="3771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53822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43319" y="1411935"/>
            <a:ext cx="12118200" cy="38922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2pPr>
            <a:lvl3pPr lvl="2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3pPr>
            <a:lvl4pPr lvl="3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4pPr>
            <a:lvl5pPr lvl="4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5pPr>
            <a:lvl6pPr lvl="5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6pPr>
            <a:lvl7pPr lvl="6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7pPr>
            <a:lvl8pPr lvl="7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8pPr>
            <a:lvl9pPr lvl="8" algn="ctr">
              <a:spcBef>
                <a:spcPts val="0"/>
              </a:spcBef>
              <a:spcAft>
                <a:spcPts val="0"/>
              </a:spcAft>
              <a:buSzPts val="8200"/>
              <a:buNone/>
              <a:defRPr sz="8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43307" y="5374341"/>
            <a:ext cx="12118200" cy="1503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43307" y="2097541"/>
            <a:ext cx="12118200" cy="37233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000"/>
              <a:buNone/>
              <a:defRPr sz="19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43307" y="5977553"/>
            <a:ext cx="12118200" cy="24666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68300" algn="ctr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algn="ctr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algn="ctr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algn="ctr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algn="ctr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algn="ctr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algn="ctr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algn="ctr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50201" y="388769"/>
            <a:ext cx="117036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ubTitle" idx="1"/>
          </p:nvPr>
        </p:nvSpPr>
        <p:spPr>
          <a:xfrm>
            <a:off x="650201" y="2281978"/>
            <a:ext cx="11703600" cy="5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95300" marR="0" lvl="1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77900" marR="0" lvl="2" indent="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73200" marR="0" lvl="3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68500" marR="0" lvl="4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463800" marR="0" lvl="5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46400" marR="0" lvl="6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41700" marR="0" lvl="7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937000" marR="0" lvl="8" indent="-12700" algn="l" rtl="0">
              <a:lnSpc>
                <a:spcPct val="90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50201" y="388769"/>
            <a:ext cx="11703600" cy="16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4400"/>
              <a:buFont typeface="Arial"/>
              <a:buNone/>
              <a:defRPr sz="1900" b="0" i="0" u="none" strike="noStrike" cap="none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650201" y="2281978"/>
            <a:ext cx="11703600" cy="5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95300" marR="0" lvl="1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77900" marR="0" lvl="2" indent="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473200" marR="0" lvl="3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968500" marR="0" lvl="4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463800" marR="0" lvl="5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46400" marR="0" lvl="6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41700" marR="0" lvl="7" indent="-12700" algn="l" rtl="0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937000" marR="0" lvl="8" indent="-12700" algn="l" rtl="0">
              <a:lnSpc>
                <a:spcPct val="90000"/>
              </a:lnSpc>
              <a:spcBef>
                <a:spcPts val="2500"/>
              </a:spcBef>
              <a:spcAft>
                <a:spcPts val="2500"/>
              </a:spcAft>
              <a:buClr>
                <a:schemeClr val="dk1"/>
              </a:buClr>
              <a:buSzPts val="22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 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3004700" cy="975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500053" y="5189879"/>
            <a:ext cx="5685300" cy="2635200"/>
          </a:xfrm>
          <a:prstGeom prst="rect">
            <a:avLst/>
          </a:prstGeom>
          <a:noFill/>
        </p:spPr>
        <p:txBody>
          <a:bodyPr spcFirstLastPara="1" wrap="square" lIns="144475" tIns="144475" rIns="144475" bIns="144475" anchor="ctr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4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>
                <a:solidFill>
                  <a:schemeClr val="dk2"/>
                </a:solidFill>
              </a:rPr>
              <a:t>‹#›</a:t>
            </a:fld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- Ha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7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7200"/>
              <a:buFont typeface="Gill Sans"/>
              <a:buNone/>
              <a:defRPr sz="72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6324599" y="9271000"/>
            <a:ext cx="342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ierg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324599" y="9271000"/>
            <a:ext cx="342900" cy="3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800"/>
              <a:buFont typeface="Gill San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43307" y="4078649"/>
            <a:ext cx="12118200" cy="15963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5688600" cy="64785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872747" y="2185434"/>
            <a:ext cx="5688600" cy="64785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43307" y="1053582"/>
            <a:ext cx="3993600" cy="14331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43307" y="2635093"/>
            <a:ext cx="3993600" cy="6029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25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25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25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2500"/>
              </a:spcBef>
              <a:spcAft>
                <a:spcPts val="25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7244" y="853618"/>
            <a:ext cx="9056400" cy="7757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502400" y="-237"/>
            <a:ext cx="6502500" cy="9753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77600" y="2338465"/>
            <a:ext cx="5753100" cy="28110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77600" y="5315461"/>
            <a:ext cx="5753100" cy="2342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7025067" y="1373061"/>
            <a:ext cx="5457000" cy="70071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25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25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25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2500"/>
              </a:spcBef>
              <a:spcAft>
                <a:spcPts val="25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43307" y="8022424"/>
            <a:ext cx="8531700" cy="11475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43307" y="2185434"/>
            <a:ext cx="12118200" cy="6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t" anchorCtr="0"/>
          <a:lstStyle>
            <a:lvl1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1pPr>
            <a:lvl2pPr marL="914400" lvl="1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2pPr>
            <a:lvl3pPr marL="1371600" lvl="2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3pPr>
            <a:lvl4pPr marL="1828800" lvl="3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4pPr>
            <a:lvl5pPr marL="2286000" lvl="4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5pPr>
            <a:lvl6pPr marL="2743200" lvl="5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6pPr>
            <a:lvl7pPr marL="3200400" lvl="6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  <a:defRPr sz="2200">
                <a:solidFill>
                  <a:schemeClr val="dk2"/>
                </a:solidFill>
              </a:defRPr>
            </a:lvl7pPr>
            <a:lvl8pPr marL="3657600" lvl="7" indent="-368300">
              <a:lnSpc>
                <a:spcPct val="115000"/>
              </a:lnSpc>
              <a:spcBef>
                <a:spcPts val="2500"/>
              </a:spcBef>
              <a:spcAft>
                <a:spcPts val="0"/>
              </a:spcAft>
              <a:buClr>
                <a:schemeClr val="dk2"/>
              </a:buClr>
              <a:buSzPts val="2200"/>
              <a:buChar char="○"/>
              <a:defRPr sz="2200">
                <a:solidFill>
                  <a:schemeClr val="dk2"/>
                </a:solidFill>
              </a:defRPr>
            </a:lvl8pPr>
            <a:lvl9pPr marL="4114800" lvl="8" indent="-368300">
              <a:lnSpc>
                <a:spcPct val="115000"/>
              </a:lnSpc>
              <a:spcBef>
                <a:spcPts val="2500"/>
              </a:spcBef>
              <a:spcAft>
                <a:spcPts val="2500"/>
              </a:spcAft>
              <a:buClr>
                <a:schemeClr val="dk2"/>
              </a:buClr>
              <a:buSzPts val="2200"/>
              <a:buChar char="■"/>
              <a:defRPr sz="2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2049718" y="8842841"/>
            <a:ext cx="780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>
                <a:solidFill>
                  <a:schemeClr val="dk2"/>
                </a:solidFill>
              </a:rPr>
              <a:t>‹#›</a:t>
            </a:fld>
            <a:endParaRPr sz="16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hyperlink" Target="NULL" TargetMode="External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hyperlink" Target="http://fr.openbeautyfacts.org/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58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2436649" y="8894275"/>
            <a:ext cx="10737900" cy="8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/>
        </p:nvSpPr>
        <p:spPr>
          <a:xfrm>
            <a:off x="2177900" y="4865093"/>
            <a:ext cx="89538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750" tIns="48350" rIns="96750" bIns="483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data in your kitchen... and bathroom !</a:t>
            </a:r>
            <a:endParaRPr sz="1700"/>
          </a:p>
        </p:txBody>
      </p:sp>
      <p:sp>
        <p:nvSpPr>
          <p:cNvPr id="81" name="Shape 81"/>
          <p:cNvSpPr txBox="1"/>
          <p:nvPr/>
        </p:nvSpPr>
        <p:spPr>
          <a:xfrm>
            <a:off x="3183575" y="7442250"/>
            <a:ext cx="7071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8350" tIns="54175" rIns="108350" bIns="541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Pierre Slamich -</a:t>
            </a:r>
            <a:r>
              <a:rPr lang="en-US" sz="2800"/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pierre@openfoodfacts.org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Shape 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3151" y="1733727"/>
            <a:ext cx="3766573" cy="308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9772" y="1986028"/>
            <a:ext cx="3766500" cy="28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Substance detector</a:t>
            </a:r>
            <a:endParaRPr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52025" y="2103925"/>
            <a:ext cx="11448300" cy="22413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Allergizing substances according to the EU</a:t>
            </a:r>
            <a:endParaRPr/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Harmful substances according to UFC Que Choisir (based on scientific consensus)</a:t>
            </a:r>
            <a:endParaRPr/>
          </a:p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All additives</a:t>
            </a:r>
            <a:endParaRPr/>
          </a:p>
          <a:p>
            <a:pPr marL="0" lvl="0" indent="0">
              <a:spcBef>
                <a:spcPts val="2500"/>
              </a:spcBef>
              <a:spcAft>
                <a:spcPts val="2500"/>
              </a:spcAft>
              <a:buNone/>
            </a:pPr>
            <a:endParaRPr/>
          </a:p>
        </p:txBody>
      </p:sp>
      <p:pic>
        <p:nvPicPr>
          <p:cNvPr id="163" name="Shape 16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8225" y="5104449"/>
            <a:ext cx="2793475" cy="17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300" y="7056825"/>
            <a:ext cx="2793476" cy="23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5625" y="5284350"/>
            <a:ext cx="2145499" cy="381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075" y="5284350"/>
            <a:ext cx="2145499" cy="381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6525" y="5284350"/>
            <a:ext cx="2145499" cy="381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975" y="5284350"/>
            <a:ext cx="2145499" cy="38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045" y="1053520"/>
            <a:ext cx="5602555" cy="456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5120" y="1053520"/>
            <a:ext cx="5535497" cy="2824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er 3"/>
          <p:cNvGrpSpPr/>
          <p:nvPr/>
        </p:nvGrpSpPr>
        <p:grpSpPr>
          <a:xfrm>
            <a:off x="6309360" y="4334780"/>
            <a:ext cx="5212079" cy="3983214"/>
            <a:chOff x="308425" y="2966226"/>
            <a:chExt cx="7022126" cy="5218699"/>
          </a:xfrm>
        </p:grpSpPr>
        <p:pic>
          <p:nvPicPr>
            <p:cNvPr id="5" name="Shape 237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4725" y="3018713"/>
              <a:ext cx="6965826" cy="48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239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8425" y="2966226"/>
              <a:ext cx="3292750" cy="52186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hape 18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798" cy="975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443307" y="4078649"/>
            <a:ext cx="12118200" cy="15963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can we do with that data 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371" y="2490234"/>
            <a:ext cx="8344351" cy="53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0" y="8694025"/>
            <a:ext cx="130047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 invalidUrl="https://world.openbeautyfacts.org/cgi/search.pl?action=process&amp;tagtype_0=categories&amp;tag_contains_0=contains&amp;tag_0=shampoos&amp;sort_by=unique_scans_n&amp;page_size=20&amp;axis_x=ingredients_n&amp;axis_y=products_n&amp;graph_title=Number of ingredients in shampoos&amp;graph=1"/>
              </a:rPr>
              <a:t>https://world.openbeautyfacts.org/cgi/search.pl?action=process&amp;tagtype_0=categories&amp;tag_contains_0=contains&amp;tag_0=shampoos&amp;sort_by=unique_scans_n&amp;page_size=20&amp;axis_x=ingredients_n&amp;axis_y=products_n&amp;graph_title=Number%20of%20ingredients%20in%20shampoos&amp;graph=1</a:t>
            </a:r>
            <a:endParaRPr/>
          </a:p>
        </p:txBody>
      </p:sp>
      <p:pic>
        <p:nvPicPr>
          <p:cNvPr id="253" name="Shape 253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624550" cy="21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4350" y="0"/>
            <a:ext cx="2120351" cy="212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4086500" y="72850"/>
            <a:ext cx="71829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Compare products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2025" y="2322925"/>
            <a:ext cx="10604800" cy="65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43307" y="3866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Track changes across time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geographies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77600" y="2338465"/>
            <a:ext cx="5753100" cy="2811000"/>
          </a:xfrm>
          <a:prstGeom prst="rect">
            <a:avLst/>
          </a:prstGeom>
        </p:spPr>
        <p:txBody>
          <a:bodyPr spcFirstLastPara="1" wrap="square" lIns="144475" tIns="144475" rIns="144475" bIns="14447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Cosmetic Archeology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subTitle" idx="1"/>
          </p:nvPr>
        </p:nvSpPr>
        <p:spPr>
          <a:xfrm>
            <a:off x="377600" y="5315461"/>
            <a:ext cx="5753100" cy="23421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Radium-based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cosmetic products</a:t>
            </a:r>
            <a:endParaRPr/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825" y="860849"/>
            <a:ext cx="5666425" cy="775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packaging initiatives needs to be open to succeed</a:t>
            </a:r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43300" y="2635375"/>
            <a:ext cx="12118200" cy="27849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Get the recycling information in every consumer’s hands, regardless of the device, application, or IOT object they are using</a:t>
            </a:r>
            <a:endParaRPr/>
          </a:p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Enable smart-sorting based on barcodes, NFC, visual recognition</a:t>
            </a: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300" y="5348213"/>
            <a:ext cx="7639050" cy="433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6024" y="8451999"/>
            <a:ext cx="1683726" cy="9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325" y="1959099"/>
            <a:ext cx="4457955" cy="66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7100" y="1959099"/>
            <a:ext cx="4516260" cy="669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443300" y="843900"/>
            <a:ext cx="122853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They also care about Cosmetic Transparency </a:t>
            </a:r>
            <a:r>
              <a:rPr lang="en-US" dirty="0" smtClean="0">
                <a:sym typeface="Wingdings"/>
              </a:rPr>
              <a:t>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-19975" y="-13025"/>
            <a:ext cx="13024800" cy="1783500"/>
          </a:xfrm>
          <a:prstGeom prst="rect">
            <a:avLst/>
          </a:prstGeom>
          <a:solidFill>
            <a:srgbClr val="58CDFC"/>
          </a:solidFill>
          <a:ln>
            <a:noFill/>
          </a:ln>
        </p:spPr>
        <p:txBody>
          <a:bodyPr spcFirstLastPara="1" wrap="square" lIns="108350" tIns="54175" rIns="108350" bIns="54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438" y="2456651"/>
            <a:ext cx="8623454" cy="67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639" y="2143041"/>
            <a:ext cx="7183727" cy="14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x="1668366" y="4831128"/>
            <a:ext cx="742410" cy="4509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108350" tIns="54175" rIns="108350" bIns="54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1927847" y="2143042"/>
            <a:ext cx="761227" cy="5973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108350" tIns="54175" rIns="108350" bIns="54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 rot="703456">
            <a:off x="1385351" y="2552528"/>
            <a:ext cx="764756" cy="195092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108350" tIns="54175" rIns="108350" bIns="54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1880686" y="4468383"/>
            <a:ext cx="600035" cy="6357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spcFirstLastPara="1" wrap="square" lIns="108350" tIns="54175" rIns="108350" bIns="54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Shape 30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814" y="9005906"/>
            <a:ext cx="2091000" cy="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10465" y="9005908"/>
            <a:ext cx="1779600" cy="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78689" y="9013428"/>
            <a:ext cx="2239800" cy="6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698903" y="1542791"/>
            <a:ext cx="3200421" cy="16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Join us!</a:t>
            </a:r>
            <a:endParaRPr sz="1700"/>
          </a:p>
        </p:txBody>
      </p:sp>
      <p:sp>
        <p:nvSpPr>
          <p:cNvPr id="307" name="Shape 307"/>
          <p:cNvSpPr txBox="1"/>
          <p:nvPr/>
        </p:nvSpPr>
        <p:spPr>
          <a:xfrm>
            <a:off x="-20025" y="86175"/>
            <a:ext cx="130248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Making the cosmetic industry more 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transparent and more open ?</a:t>
            </a:r>
            <a:endParaRPr sz="4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5825" y="7781150"/>
            <a:ext cx="2408999" cy="19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012781">
            <a:off x="9921979" y="6488208"/>
            <a:ext cx="730655" cy="98443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/>
          <p:nvPr/>
        </p:nvSpPr>
        <p:spPr>
          <a:xfrm rot="-2532696">
            <a:off x="8427328" y="7481193"/>
            <a:ext cx="1787844" cy="887767"/>
          </a:xfrm>
          <a:prstGeom prst="roundRect">
            <a:avLst>
              <a:gd name="adj" fmla="val 33264"/>
            </a:avLst>
          </a:prstGeom>
          <a:solidFill>
            <a:srgbClr val="FF9900"/>
          </a:solidFill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9368075" y="8095875"/>
            <a:ext cx="437100" cy="462600"/>
          </a:xfrm>
          <a:prstGeom prst="ellipse">
            <a:avLst/>
          </a:prstGeom>
          <a:solidFill>
            <a:srgbClr val="FFD423"/>
          </a:solidFill>
          <a:ln w="952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Food Facts - “the wikipedia of food”</a:t>
            </a:r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43300" y="2146880"/>
            <a:ext cx="12118200" cy="30576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4572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Started 5 years ago</a:t>
            </a:r>
            <a:endParaRPr/>
          </a:p>
          <a:p>
            <a:pPr marL="4572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Strictly non-profit, and volunteer run</a:t>
            </a:r>
            <a:endParaRPr/>
          </a:p>
          <a:p>
            <a:pPr marL="4572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Works using very large scale mobile crowdsourcing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Almost 1/2 million food products already liberated</a:t>
            </a:r>
            <a:endParaRPr/>
          </a:p>
          <a:p>
            <a:pPr marL="4572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1K new products opened daily by 8K worldwide contributors</a:t>
            </a:r>
            <a:endParaRPr/>
          </a:p>
          <a:p>
            <a:pPr marL="4572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Around 2 million people rely directly or indirectly on us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8538" y="5645225"/>
            <a:ext cx="5359500" cy="27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663" y="5687674"/>
            <a:ext cx="4344600" cy="27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Shape 267"/>
          <p:cNvGrpSpPr/>
          <p:nvPr/>
        </p:nvGrpSpPr>
        <p:grpSpPr>
          <a:xfrm rot="-148826">
            <a:off x="3281638" y="2093227"/>
            <a:ext cx="6722915" cy="3267329"/>
            <a:chOff x="152400" y="152400"/>
            <a:chExt cx="9477375" cy="4751500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52400"/>
              <a:ext cx="9477375" cy="3476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Shape 269"/>
            <p:cNvSpPr txBox="1"/>
            <p:nvPr/>
          </p:nvSpPr>
          <p:spPr>
            <a:xfrm>
              <a:off x="152400" y="3735700"/>
              <a:ext cx="9370200" cy="11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BEAUTÉ - Vous n'achèterez plus vos produits cosmétiques aveuglément. Le site </a:t>
              </a:r>
              <a:r>
                <a:rPr lang="en-US" sz="1350" u="sng">
                  <a:solidFill>
                    <a:schemeClr val="dk1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  <a:hlinkClick r:id="rId4"/>
                </a:rPr>
                <a:t>Open beauty facts</a:t>
              </a: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 rend leur composition facile à lire et à comprendre. C'est un </a:t>
              </a:r>
              <a:r>
                <a:rPr lang="en-US" sz="1350" i="1">
                  <a:solidFill>
                    <a:schemeClr val="dk1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must </a:t>
              </a: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quand on sait qu'il faut un doctorat de chimie pour déchiffrer les étiquettes.</a:t>
              </a:r>
              <a:endParaRPr/>
            </a:p>
          </p:txBody>
        </p:sp>
      </p:grpSp>
      <p:grpSp>
        <p:nvGrpSpPr>
          <p:cNvPr id="270" name="Shape 270"/>
          <p:cNvGrpSpPr/>
          <p:nvPr/>
        </p:nvGrpSpPr>
        <p:grpSpPr>
          <a:xfrm>
            <a:off x="660988" y="5635309"/>
            <a:ext cx="6325822" cy="3543055"/>
            <a:chOff x="152388" y="6270146"/>
            <a:chExt cx="6325822" cy="3543055"/>
          </a:xfrm>
        </p:grpSpPr>
        <p:pic>
          <p:nvPicPr>
            <p:cNvPr id="271" name="Shape 2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89988">
              <a:off x="241850" y="7175450"/>
              <a:ext cx="6146898" cy="23830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Shape 272"/>
            <p:cNvPicPr preferRelativeResize="0"/>
            <p:nvPr/>
          </p:nvPicPr>
          <p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47133">
              <a:off x="372075" y="6343925"/>
              <a:ext cx="2078401" cy="668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3" name="Shape 273"/>
          <p:cNvGrpSpPr/>
          <p:nvPr/>
        </p:nvGrpSpPr>
        <p:grpSpPr>
          <a:xfrm>
            <a:off x="7349617" y="5504499"/>
            <a:ext cx="5412002" cy="3804668"/>
            <a:chOff x="6181063" y="5280597"/>
            <a:chExt cx="7192986" cy="4843626"/>
          </a:xfrm>
        </p:grpSpPr>
        <p:pic>
          <p:nvPicPr>
            <p:cNvPr id="274" name="Shape 274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764930">
              <a:off x="6764854" y="5931640"/>
              <a:ext cx="6296038" cy="3541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Shape 275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-695186">
              <a:off x="6282325" y="5403062"/>
              <a:ext cx="1018347" cy="11116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443307" y="3104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Beauty Facts already in the media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43307" y="4078649"/>
            <a:ext cx="12118200" cy="15963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does it work ?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742875" y="2493698"/>
            <a:ext cx="1899380" cy="14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57921" y="4426388"/>
            <a:ext cx="1269307" cy="9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34610" y="3939461"/>
            <a:ext cx="915940" cy="311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6234610" y="5652011"/>
            <a:ext cx="915940" cy="31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443225" y="462625"/>
            <a:ext cx="12118200" cy="765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1.Users scan products and take pictures of them</a:t>
            </a:r>
            <a:endParaRPr sz="3600"/>
          </a:p>
        </p:txBody>
      </p:sp>
      <p:pic>
        <p:nvPicPr>
          <p:cNvPr id="197" name="Shape 19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7200" y="6411423"/>
            <a:ext cx="1899380" cy="14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577" y="6411418"/>
            <a:ext cx="1899374" cy="142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443307" y="84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2. An automatic OCR is performed as a 1st step</a:t>
            </a:r>
            <a:endParaRPr sz="3600"/>
          </a:p>
        </p:txBody>
      </p:sp>
      <p:sp>
        <p:nvSpPr>
          <p:cNvPr id="204" name="Shape 204"/>
          <p:cNvSpPr/>
          <p:nvPr/>
        </p:nvSpPr>
        <p:spPr>
          <a:xfrm>
            <a:off x="2756075" y="6218500"/>
            <a:ext cx="7492500" cy="1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Gill Sans"/>
              <a:buNone/>
            </a:pP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AQUA, SODIUM LEURETH SULFATE, DISODIUM COCOAMPHODIACETATE, POLYSORBATE 50, SODIUM CHLORIDE, PEG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200 HYDROGENATED GLYCERYL PALMATE, PARFUM, CITRIC ACID, PEG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7 GLYCERYL COCOATE, PEG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30 GLYCERYL COCOATE, SODIUM BENZOATE, DISODIUM RICINOLEAMIDO MEO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SULFOSUCCINATE, SODIUM LAURETH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8 SULFATE, POAQUA, SODIUM LEURETH SULFATE, DISODIUM COCOAMPHODIACETATELYQUATERNIUM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10, GLYCERIN, MAGNESIUM LAURETH SULFATE, MAGNESIUM LAURETH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8 SULFATE, SODIUM OLETH SULFATE, MAGNESIUM OLETH SULFATE, SODIUM HYDROXIDE, HYLOCEREUS UNDATUS FRUIT EXTRACT, BENZOIC ACID, PHENOXYETHANOL, DEHYDROACETIC ACID, CI 19140.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6075" y="3455250"/>
            <a:ext cx="7492650" cy="19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6234610" y="5667861"/>
            <a:ext cx="915940" cy="311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443307" y="403899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3. The data is collaboratively edited and checked </a:t>
            </a:r>
            <a:endParaRPr sz="36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by the Open Beauty Facts community</a:t>
            </a:r>
            <a:endParaRPr sz="3600"/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313" y="3060425"/>
            <a:ext cx="6380174" cy="59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225" y="3480575"/>
            <a:ext cx="10134201" cy="13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2775" y="4856150"/>
            <a:ext cx="10134199" cy="137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925" y="6231725"/>
            <a:ext cx="10134201" cy="134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6227" y="4746737"/>
            <a:ext cx="3229149" cy="1670250"/>
          </a:xfrm>
          <a:prstGeom prst="rect">
            <a:avLst/>
          </a:prstGeom>
          <a:noFill/>
          <a:ln>
            <a:noFill/>
          </a:ln>
          <a:effectLst>
            <a:outerShdw blurRad="406400" dist="190500" dir="2700000" rotWithShape="0">
              <a:srgbClr val="333333">
                <a:alpha val="64705"/>
              </a:srgbClr>
            </a:outerShdw>
          </a:effectLst>
        </p:spPr>
      </p:pic>
      <p:sp>
        <p:nvSpPr>
          <p:cNvPr id="221" name="Shape 221"/>
          <p:cNvSpPr/>
          <p:nvPr/>
        </p:nvSpPr>
        <p:spPr>
          <a:xfrm>
            <a:off x="1371225" y="1584825"/>
            <a:ext cx="10225200" cy="1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600"/>
              <a:buFont typeface="Gill Sans"/>
              <a:buNone/>
            </a:pP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AQUA, SODIUM LEURETH SULFATE, DISODIUM COCOAMPHODIACETATE, POLYSORBATE 50, SODIUM CHLORIDE, PEG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200 HYDROGENATED GLYCERYL PALMATE, PARFUM, CITRIC ACID, PEG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7 GLYCERYL COCOATE, PEG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30 GLYCERYL COCOATE, SODIUM BENZOATE, DISODIUM RICINOLEAMIDO MEO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SULFOSUCCINATE, SODIUM LAURETH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8 SULFATE, POAQUA, SODIUM LEURETH SULFATE, DISODIUM COCOAMPHODIACETATELYQUATERNIUM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10, GLYCERIN, MAGNESIUM LAURETH SULFATE, MAGNESIUM LAURETH</a:t>
            </a:r>
            <a:r>
              <a:rPr lang="en-US" b="0" i="0" u="none" strike="noStrike" cap="none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-US">
                <a:solidFill>
                  <a:srgbClr val="535353"/>
                </a:solidFill>
                <a:latin typeface="Gill Sans"/>
                <a:ea typeface="Gill Sans"/>
                <a:cs typeface="Gill Sans"/>
                <a:sym typeface="Gill Sans"/>
              </a:rPr>
              <a:t>8 SULFATE, SODIUM OLETH SULFATE, MAGNESIUM OLETH SULFATE, SODIUM HYDROXIDE, HYLOCEREUS UNDATUS FRUIT EXTRACT, BENZOIC ACID, PHENOXYETHANOL, DEHYDROACETIC ACID, CI 19140.</a:t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6172875" y="3223654"/>
            <a:ext cx="659050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6183650" y="7481854"/>
            <a:ext cx="659050" cy="3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610369" y="302224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It is then deciphered automatically.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5275" y="8083350"/>
            <a:ext cx="2593228" cy="16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0250" y="7902500"/>
            <a:ext cx="1359600" cy="18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6175" y="8176474"/>
            <a:ext cx="960425" cy="157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799" cy="975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-327240" y="7528866"/>
            <a:ext cx="13659280" cy="1227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4000"/>
              <a:buFont typeface="Arial"/>
              <a:buNone/>
            </a:pPr>
            <a:endParaRPr/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5580" y="1482150"/>
            <a:ext cx="4753648" cy="38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>
            <a:spLocks noGrp="1"/>
          </p:cNvSpPr>
          <p:nvPr>
            <p:ph type="subTitle" idx="1"/>
          </p:nvPr>
        </p:nvSpPr>
        <p:spPr>
          <a:xfrm>
            <a:off x="443307" y="5374341"/>
            <a:ext cx="12118200" cy="1503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Making the cosmetics industry more transparent, thanks to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data and crowdsourcing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hape 1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14400"/>
            <a:ext cx="13004799" cy="883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93882" y="-1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91"/>
              <a:t>How much data do you actually use?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500053" y="5189879"/>
            <a:ext cx="5685300" cy="26352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57200"/>
            <a:ext cx="13004800" cy="89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600"/>
            <a:ext cx="13004800" cy="43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66563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3004700" cy="912300"/>
          </a:xfrm>
          <a:prstGeom prst="rect">
            <a:avLst/>
          </a:prstGeom>
        </p:spPr>
        <p:txBody>
          <a:bodyPr spcFirstLastPara="1" wrap="square" lIns="144475" tIns="144475" rIns="144475" bIns="1444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FFFFFF"/>
                </a:solidFill>
              </a:rPr>
              <a:t>Cosmetics are all greek, english and latin to us.</a:t>
            </a:r>
            <a:endParaRPr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983"/>
              <a:buFont typeface="Gill Sans"/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Can we open the data on 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6983"/>
              <a:buFont typeface="Gill Sans"/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cosmetic products ourselves?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014583" y="6960925"/>
            <a:ext cx="7320300" cy="15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0"/>
              <a:buFont typeface="Arial"/>
              <a:buNone/>
            </a:pPr>
            <a:r>
              <a:rPr lang="en-US" sz="5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rPr>
              <a:t>and                        ?</a:t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331" y="3155865"/>
            <a:ext cx="4151428" cy="476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7139" y="3125466"/>
            <a:ext cx="3609377" cy="1064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4411" y="3125466"/>
            <a:ext cx="2209924" cy="220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/>
          <p:nvPr/>
        </p:nvSpPr>
        <p:spPr>
          <a:xfrm>
            <a:off x="8295435" y="4117507"/>
            <a:ext cx="3501082" cy="80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Free Wiki World Map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89498" y="6063551"/>
            <a:ext cx="4004464" cy="3278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0"/>
            <a:ext cx="5724525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4850" y="2286001"/>
            <a:ext cx="1414998" cy="3819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6049" y="2286000"/>
            <a:ext cx="1339014" cy="381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1270" y="2286000"/>
            <a:ext cx="2082286" cy="381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09750" y="2286000"/>
            <a:ext cx="19950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43307" y="484074"/>
            <a:ext cx="12118200" cy="10860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database of cosmetics products from around the world</a:t>
            </a:r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43300" y="6316756"/>
            <a:ext cx="12118200" cy="2347200"/>
          </a:xfrm>
          <a:prstGeom prst="rect">
            <a:avLst/>
          </a:prstGeom>
        </p:spPr>
        <p:txBody>
          <a:bodyPr spcFirstLastPara="1" wrap="square" lIns="144475" tIns="144475" rIns="144475" bIns="144475" anchor="t" anchorCtr="0">
            <a:noAutofit/>
          </a:bodyPr>
          <a:lstStyle/>
          <a:p>
            <a: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Cosmetics &amp; Cleaning products from 80 countries so far…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5300+ products, and many more to come</a:t>
            </a:r>
            <a:endParaRPr sz="3000">
              <a:solidFill>
                <a:schemeClr val="dk1"/>
              </a:solidFill>
            </a:endParaRPr>
          </a:p>
          <a:p>
            <a:pPr marL="457200" lvl="0" indent="-419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270+ contributors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88"/>
          <a:stretch/>
        </p:blipFill>
        <p:spPr>
          <a:xfrm rot="5400000">
            <a:off x="1244775" y="47184"/>
            <a:ext cx="4503000" cy="664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227200" y="388300"/>
            <a:ext cx="10550400" cy="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Scan products, get informed, contribute</a:t>
            </a:r>
            <a:endParaRPr sz="44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400"/>
          </a:p>
        </p:txBody>
      </p:sp>
      <p:sp>
        <p:nvSpPr>
          <p:cNvPr id="147" name="Shape 147"/>
          <p:cNvSpPr txBox="1"/>
          <p:nvPr/>
        </p:nvSpPr>
        <p:spPr>
          <a:xfrm>
            <a:off x="3855500" y="5846775"/>
            <a:ext cx="3700500" cy="27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2286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Noto Sans Symbols"/>
              <a:buChar char="●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Crowdsourcing </a:t>
            </a:r>
            <a:endParaRPr sz="3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(Web, Android, iOS, Windows Phone)</a:t>
            </a:r>
            <a:endParaRPr/>
          </a:p>
          <a:p>
            <a:pPr marL="228600" marR="0" lvl="0" indent="-222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●"/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Database Licence (ODbL)</a:t>
            </a:r>
            <a:endParaRPr sz="3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2933" y="1651208"/>
            <a:ext cx="5316000" cy="3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7175" y="1297300"/>
            <a:ext cx="4615500" cy="81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-5400000">
            <a:off x="-2027550" y="3043791"/>
            <a:ext cx="4503000" cy="2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7113793" y="2753957"/>
            <a:ext cx="594600" cy="94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350" tIns="54175" rIns="108350" bIns="541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0375" y="2113850"/>
            <a:ext cx="3260226" cy="586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925" y="1670250"/>
            <a:ext cx="5316000" cy="315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72325" y="8854050"/>
            <a:ext cx="1268225" cy="8352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</a:effectLst>
        </p:spPr>
      </p:pic>
      <p:sp>
        <p:nvSpPr>
          <p:cNvPr id="155" name="Shape 155"/>
          <p:cNvSpPr/>
          <p:nvPr/>
        </p:nvSpPr>
        <p:spPr>
          <a:xfrm>
            <a:off x="632575" y="5524013"/>
            <a:ext cx="2901600" cy="2907000"/>
          </a:xfrm>
          <a:prstGeom prst="ellipse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6" name="Shape 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1888" y="5452662"/>
            <a:ext cx="3080725" cy="30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554</Words>
  <Application>Microsoft Macintosh PowerPoint</Application>
  <PresentationFormat>Personnalisé</PresentationFormat>
  <Paragraphs>55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Calibri</vt:lpstr>
      <vt:lpstr>Gill Sans</vt:lpstr>
      <vt:lpstr>Helvetica Neue</vt:lpstr>
      <vt:lpstr>Noto Sans Symbols</vt:lpstr>
      <vt:lpstr>Roboto</vt:lpstr>
      <vt:lpstr>Wingdings</vt:lpstr>
      <vt:lpstr>Arial</vt:lpstr>
      <vt:lpstr>Simple Light</vt:lpstr>
      <vt:lpstr>Présentation PowerPoint</vt:lpstr>
      <vt:lpstr>Open Food Facts - “the wikipedia of food”</vt:lpstr>
      <vt:lpstr>Présentation PowerPoint</vt:lpstr>
      <vt:lpstr>Présentation PowerPoint</vt:lpstr>
      <vt:lpstr>How much data do you actually use? </vt:lpstr>
      <vt:lpstr>Présentation PowerPoint</vt:lpstr>
      <vt:lpstr>Can we open the data on  cosmetic products ourselves?</vt:lpstr>
      <vt:lpstr>A database of cosmetics products from around the world</vt:lpstr>
      <vt:lpstr>Présentation PowerPoint</vt:lpstr>
      <vt:lpstr>Substance detector</vt:lpstr>
      <vt:lpstr>Présentation PowerPoint</vt:lpstr>
      <vt:lpstr>Présentation PowerPoint</vt:lpstr>
      <vt:lpstr>What can we do with that data ?</vt:lpstr>
      <vt:lpstr>Compare products</vt:lpstr>
      <vt:lpstr>Track changes across time  &amp; geographies</vt:lpstr>
      <vt:lpstr>Cosmetic Archeology</vt:lpstr>
      <vt:lpstr>Smart packaging initiatives needs to be open to succeed</vt:lpstr>
      <vt:lpstr>They also care about Cosmetic Transparency </vt:lpstr>
      <vt:lpstr>Présentation PowerPoint</vt:lpstr>
      <vt:lpstr>Open Beauty Facts already in the media</vt:lpstr>
      <vt:lpstr>How does it work ?</vt:lpstr>
      <vt:lpstr>1.Users scan products and take pictures of them</vt:lpstr>
      <vt:lpstr>2. An automatic OCR is performed as a 1st step</vt:lpstr>
      <vt:lpstr>3. The data is collaboratively edited and checked  by the Open Beauty Facts community</vt:lpstr>
      <vt:lpstr>4. It is then deciphered automatically.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/>
  <cp:keywords/>
  <dc:description/>
  <cp:lastModifiedBy>Utilisateur de Microsoft Office</cp:lastModifiedBy>
  <cp:revision>7</cp:revision>
  <cp:lastPrinted>2018-01-21T22:58:41Z</cp:lastPrinted>
  <dcterms:modified xsi:type="dcterms:W3CDTF">2018-01-21T23:04:49Z</dcterms:modified>
  <cp:category/>
</cp:coreProperties>
</file>